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7358050" y="648866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2">
                    <a:lumMod val="75000"/>
                  </a:schemeClr>
                </a:solidFill>
              </a:rPr>
              <a:t>www.smarty.kr</a:t>
            </a:r>
            <a:endParaRPr lang="ko-KR" altLang="en-US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자유형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자유형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2BF3B55-BB7E-4CF1-8642-4DFA39A86FB4}" type="datetimeFigureOut">
              <a:rPr lang="ko-KR" altLang="en-US" smtClean="0"/>
              <a:t>2010-04-27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EE909E2-0F09-409E-97D6-68964CD6AA0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1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1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1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1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1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1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1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1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642910" y="1928802"/>
            <a:ext cx="783329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4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맑은 고딕" pitchFamily="50" charset="-127"/>
                <a:ea typeface="맑은 고딕" pitchFamily="50" charset="-127"/>
              </a:rPr>
              <a:t>SMARTY </a:t>
            </a:r>
            <a:r>
              <a:rPr lang="ko-KR" altLang="en-US" sz="4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맑은 고딕" pitchFamily="50" charset="-127"/>
                <a:ea typeface="맑은 고딕" pitchFamily="50" charset="-127"/>
              </a:rPr>
              <a:t>이벤트설정가이드</a:t>
            </a:r>
            <a:endParaRPr lang="en-US" altLang="ko-KR" sz="4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0430" y="492919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2">
                    <a:lumMod val="75000"/>
                  </a:schemeClr>
                </a:solidFill>
              </a:rPr>
              <a:t>www.smarty.kr</a:t>
            </a:r>
            <a:endParaRPr lang="ko-KR" altLang="en-US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86744" y="2285992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2.0v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43050"/>
            <a:ext cx="8215338" cy="15195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" name="타원 4"/>
          <p:cNvSpPr/>
          <p:nvPr/>
        </p:nvSpPr>
        <p:spPr>
          <a:xfrm>
            <a:off x="4643438" y="1928802"/>
            <a:ext cx="642942" cy="357190"/>
          </a:xfrm>
          <a:prstGeom prst="ellipse">
            <a:avLst/>
          </a:prstGeom>
          <a:noFill/>
          <a:ln w="31750" cap="flat" cmpd="sng">
            <a:solidFill>
              <a:srgbClr val="7030A0"/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428596" y="928670"/>
            <a:ext cx="5857916" cy="593529"/>
            <a:chOff x="428596" y="285728"/>
            <a:chExt cx="5857916" cy="593529"/>
          </a:xfrm>
        </p:grpSpPr>
        <p:sp>
          <p:nvSpPr>
            <p:cNvPr id="16" name="TextBox 15"/>
            <p:cNvSpPr txBox="1"/>
            <p:nvPr/>
          </p:nvSpPr>
          <p:spPr>
            <a:xfrm>
              <a:off x="428596" y="285728"/>
              <a:ext cx="29289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ko-KR" altLang="en-US" b="1" dirty="0" smtClean="0">
                  <a:latin typeface="맑은 고딕" pitchFamily="50" charset="-127"/>
                  <a:ea typeface="맑은 고딕" pitchFamily="50" charset="-127"/>
                </a:rPr>
                <a:t>이벤트 설정 메뉴 클릭</a:t>
              </a:r>
              <a:endParaRPr lang="en-US" altLang="ko-KR" b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4348" y="571480"/>
              <a:ext cx="55721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우측 상단에 있는 이벤트설정 메뉴를 클릭합니다</a:t>
              </a:r>
              <a:endParaRPr lang="ko-KR" altLang="en-US" sz="14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9" name="위쪽 화살표 18"/>
          <p:cNvSpPr/>
          <p:nvPr/>
        </p:nvSpPr>
        <p:spPr>
          <a:xfrm rot="12887907">
            <a:off x="5120163" y="1386482"/>
            <a:ext cx="258980" cy="500066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143380"/>
            <a:ext cx="8215370" cy="17145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grpSp>
        <p:nvGrpSpPr>
          <p:cNvPr id="24" name="그룹 23"/>
          <p:cNvGrpSpPr/>
          <p:nvPr/>
        </p:nvGrpSpPr>
        <p:grpSpPr>
          <a:xfrm>
            <a:off x="500034" y="3357562"/>
            <a:ext cx="5857916" cy="593529"/>
            <a:chOff x="428596" y="285728"/>
            <a:chExt cx="5857916" cy="593529"/>
          </a:xfrm>
        </p:grpSpPr>
        <p:sp>
          <p:nvSpPr>
            <p:cNvPr id="25" name="TextBox 24"/>
            <p:cNvSpPr txBox="1"/>
            <p:nvPr/>
          </p:nvSpPr>
          <p:spPr>
            <a:xfrm>
              <a:off x="428596" y="285728"/>
              <a:ext cx="29289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/>
              <a:r>
                <a:rPr lang="en-US" altLang="ko-KR" b="1" dirty="0" smtClean="0">
                  <a:latin typeface="맑은 고딕" pitchFamily="50" charset="-127"/>
                  <a:ea typeface="맑은 고딕" pitchFamily="50" charset="-127"/>
                </a:rPr>
                <a:t>2.  </a:t>
              </a:r>
              <a:r>
                <a:rPr lang="ko-KR" altLang="en-US" b="1" dirty="0" smtClean="0">
                  <a:latin typeface="맑은 고딕" pitchFamily="50" charset="-127"/>
                  <a:ea typeface="맑은 고딕" pitchFamily="50" charset="-127"/>
                </a:rPr>
                <a:t>수량제한 이벤트 클릭</a:t>
              </a:r>
              <a:endParaRPr lang="en-US" altLang="ko-KR" b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14348" y="571480"/>
              <a:ext cx="55721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이벤트설정의 하위 메뉴 수량제한 이벤트를 클릭합니다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.</a:t>
              </a:r>
              <a:endParaRPr lang="ko-KR" altLang="en-US" sz="14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7" name="타원 26"/>
          <p:cNvSpPr/>
          <p:nvPr/>
        </p:nvSpPr>
        <p:spPr>
          <a:xfrm>
            <a:off x="4671719" y="5162366"/>
            <a:ext cx="785818" cy="357190"/>
          </a:xfrm>
          <a:prstGeom prst="ellipse">
            <a:avLst/>
          </a:prstGeom>
          <a:noFill/>
          <a:ln w="31750" cap="flat" cmpd="sng">
            <a:solidFill>
              <a:srgbClr val="7030A0"/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위쪽 화살표 27"/>
          <p:cNvSpPr/>
          <p:nvPr/>
        </p:nvSpPr>
        <p:spPr>
          <a:xfrm rot="12887907">
            <a:off x="5334476" y="4672630"/>
            <a:ext cx="258980" cy="500066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2"/>
          <p:cNvGrpSpPr/>
          <p:nvPr/>
        </p:nvGrpSpPr>
        <p:grpSpPr>
          <a:xfrm>
            <a:off x="428596" y="357166"/>
            <a:ext cx="7143800" cy="593529"/>
            <a:chOff x="428596" y="285728"/>
            <a:chExt cx="5857916" cy="593529"/>
          </a:xfrm>
        </p:grpSpPr>
        <p:sp>
          <p:nvSpPr>
            <p:cNvPr id="16" name="TextBox 15"/>
            <p:cNvSpPr txBox="1"/>
            <p:nvPr/>
          </p:nvSpPr>
          <p:spPr>
            <a:xfrm>
              <a:off x="428596" y="285728"/>
              <a:ext cx="3429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/>
              <a:r>
                <a:rPr lang="en-US" altLang="ko-KR" b="1" dirty="0" smtClean="0">
                  <a:latin typeface="맑은 고딕" pitchFamily="50" charset="-127"/>
                  <a:ea typeface="맑은 고딕" pitchFamily="50" charset="-127"/>
                </a:rPr>
                <a:t> 3.  </a:t>
              </a:r>
              <a:r>
                <a:rPr lang="ko-KR" altLang="en-US" b="1" dirty="0" smtClean="0">
                  <a:latin typeface="맑은 고딕" pitchFamily="50" charset="-127"/>
                  <a:ea typeface="맑은 고딕" pitchFamily="50" charset="-127"/>
                </a:rPr>
                <a:t>수량제한 이벤트 설정 정보</a:t>
              </a:r>
              <a:endParaRPr lang="en-US" altLang="ko-KR" b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4348" y="571480"/>
              <a:ext cx="55721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설정 샘플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이벤트명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이벤트 기간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키워드사용</a:t>
              </a:r>
              <a:r>
                <a:rPr lang="en-US" altLang="ko-KR" sz="1400" b="1" dirty="0"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응답 메시지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참여횟수 제한</a:t>
              </a:r>
              <a:endParaRPr lang="ko-KR" altLang="en-US" sz="14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71547"/>
            <a:ext cx="8643998" cy="37147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428596" y="4786322"/>
            <a:ext cx="871540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Both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이벤트명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실시하려는 이벤트명을 작성합니다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buAutoNum type="arabicParenBoth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이벤트 기간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고객이 문자를 전송했을경우 답장이 회신되는 기간입니다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전단지 배포날짜 기준으로 행사 종료 기간을 기준으로 설정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(3)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키워드사용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키워드를 설정했을 경우 고객이 설정한 키워드로 문자를 전송했을 경우만 답장이 회신됩니다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경품내역메세지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(4)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응답 메시지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설정 샘플을 참고하여 작성합니다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(5)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참여횟수 제한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참여횟수는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번만 가능으로 설정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                 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2"/>
          <p:cNvGrpSpPr/>
          <p:nvPr/>
        </p:nvGrpSpPr>
        <p:grpSpPr>
          <a:xfrm>
            <a:off x="428596" y="357166"/>
            <a:ext cx="5857916" cy="593529"/>
            <a:chOff x="428596" y="285728"/>
            <a:chExt cx="5857916" cy="593529"/>
          </a:xfrm>
        </p:grpSpPr>
        <p:sp>
          <p:nvSpPr>
            <p:cNvPr id="16" name="TextBox 15"/>
            <p:cNvSpPr txBox="1"/>
            <p:nvPr/>
          </p:nvSpPr>
          <p:spPr>
            <a:xfrm>
              <a:off x="428596" y="285728"/>
              <a:ext cx="3429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/>
              <a:r>
                <a:rPr lang="en-US" altLang="ko-KR" b="1" dirty="0" smtClean="0">
                  <a:latin typeface="맑은 고딕" pitchFamily="50" charset="-127"/>
                  <a:ea typeface="맑은 고딕" pitchFamily="50" charset="-127"/>
                </a:rPr>
                <a:t> 3.  </a:t>
              </a:r>
              <a:r>
                <a:rPr lang="ko-KR" altLang="en-US" b="1" dirty="0" smtClean="0">
                  <a:latin typeface="맑은 고딕" pitchFamily="50" charset="-127"/>
                  <a:ea typeface="맑은 고딕" pitchFamily="50" charset="-127"/>
                </a:rPr>
                <a:t>수량제한 이벤트 설정 정보</a:t>
              </a:r>
              <a:endParaRPr lang="en-US" altLang="ko-KR" b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4348" y="571480"/>
              <a:ext cx="55721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설정 샘플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400" b="1" dirty="0" smtClean="0">
                  <a:latin typeface="맑은 고딕" pitchFamily="50" charset="-127"/>
                  <a:ea typeface="맑은 고딕" pitchFamily="50" charset="-127"/>
                </a:rPr>
                <a:t>경품 내역</a:t>
              </a:r>
              <a:r>
                <a:rPr lang="en-US" altLang="ko-KR" sz="1400" b="1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4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500694" y="1071546"/>
            <a:ext cx="43577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Both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당첨메세지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샘플을 참조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AutoNum type="arabicParenBoth"/>
            </a:pP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AutoNum type="arabicParenBoth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당첨확률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고객이 문자를 전송했을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경우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에 따라 등수 당첨메세지 전송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샘플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100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명이 참여했을경우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명만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42900" indent="-342900"/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AutoNum type="arabicParenBoth" startAt="3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총경품수량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=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가맹점 준비된 경품 수량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누적당첨수가 총경품수량 수치까지 도달 할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경우 설정된 경품소진 메시지 전송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AutoNum type="arabicParenBoth" startAt="4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오늘나갈 경품수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금일 당첨되는 경품을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제한할 수 있음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샘플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행사 기간이 열흘일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경우 하루에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 씩 또는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개씩만 당첨될 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있도록 조정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총경품수량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행사일 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오늘나갈 경품 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42900" indent="-342900"/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AutoNum type="arabicParenBoth" startAt="5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누적당첨수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오늘나갈 경품수가 계속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누적된 수치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총경품수량을 넘어가지않음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71546"/>
            <a:ext cx="5143536" cy="37147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642910" y="5286388"/>
            <a:ext cx="4429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이벤트 설정 후 완료 클릭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위쪽 화살표 11"/>
          <p:cNvSpPr/>
          <p:nvPr/>
        </p:nvSpPr>
        <p:spPr>
          <a:xfrm>
            <a:off x="2000232" y="4857760"/>
            <a:ext cx="258980" cy="357190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785918" y="4429132"/>
            <a:ext cx="642942" cy="357190"/>
          </a:xfrm>
          <a:prstGeom prst="ellipse">
            <a:avLst/>
          </a:prstGeom>
          <a:noFill/>
          <a:ln w="31750" cap="flat" cmpd="sng">
            <a:solidFill>
              <a:srgbClr val="7030A0"/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22"/>
          <p:cNvGrpSpPr/>
          <p:nvPr/>
        </p:nvGrpSpPr>
        <p:grpSpPr>
          <a:xfrm>
            <a:off x="428596" y="357166"/>
            <a:ext cx="7143800" cy="5418496"/>
            <a:chOff x="428596" y="285728"/>
            <a:chExt cx="5857916" cy="2640412"/>
          </a:xfrm>
        </p:grpSpPr>
        <p:sp>
          <p:nvSpPr>
            <p:cNvPr id="5" name="TextBox 4"/>
            <p:cNvSpPr txBox="1"/>
            <p:nvPr/>
          </p:nvSpPr>
          <p:spPr>
            <a:xfrm>
              <a:off x="428596" y="285728"/>
              <a:ext cx="3429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/>
              <a:r>
                <a:rPr lang="en-US" altLang="ko-KR" b="1" dirty="0" smtClean="0">
                  <a:latin typeface="맑은 고딕" pitchFamily="50" charset="-127"/>
                  <a:ea typeface="맑은 고딕" pitchFamily="50" charset="-127"/>
                </a:rPr>
                <a:t> 4.  FAQ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14348" y="571480"/>
              <a:ext cx="5572164" cy="2354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14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Q. </a:t>
              </a:r>
              <a:r>
                <a:rPr lang="ko-KR" altLang="en-US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시행중인 이벤트를 강제로 종료하고 싶습니다</a:t>
              </a:r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endParaRPr lang="en-US" altLang="ko-KR" sz="14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/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A. 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이벤트 기간 설정 부분의 금일 날짜보다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과거로 설정하시면 됩니다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marL="342900" indent="-342900">
                <a:buAutoNum type="alphaUcPeriod"/>
              </a:pPr>
              <a:endParaRPr lang="en-US" altLang="ko-KR" sz="1400" b="1" dirty="0"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/>
              <a:endParaRPr lang="en-US" altLang="ko-KR" sz="14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/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Q. </a:t>
              </a:r>
              <a:r>
                <a:rPr lang="ko-KR" altLang="en-US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당첨확률에 대해 더 자세히 알고 싶습니다</a:t>
              </a:r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marL="342900" indent="-342900"/>
              <a:endParaRPr lang="en-US" altLang="ko-KR" sz="1400" b="1" dirty="0"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>
                <a:buAutoNum type="alphaUcPeriod"/>
              </a:pP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ex)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공이 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100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개 있다는 가정하에 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1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개만 당첨공일 경우 고객이 당첨공을 뽑고 다시</a:t>
              </a:r>
              <a:r>
                <a:rPr lang="en-US" altLang="ko-KR" sz="1400" b="1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당첨공을 집어넣고 다음 고객이 다시 공을 뽑는 경우의 수와 동일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</a:p>
            <a:p>
              <a:pPr marL="342900" indent="-342900">
                <a:buAutoNum type="alphaUcPeriod"/>
              </a:pPr>
              <a:endParaRPr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>
                <a:buAutoNum type="alphaUcPeriod"/>
              </a:pPr>
              <a:endParaRPr lang="en-US" altLang="ko-KR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/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Q. </a:t>
              </a:r>
              <a:r>
                <a:rPr lang="ko-KR" altLang="en-US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꼭 샘플을 따라해야하나요</a:t>
              </a:r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?</a:t>
              </a:r>
            </a:p>
            <a:p>
              <a:pPr marL="342900" indent="-342900"/>
              <a:endParaRPr lang="en-US" altLang="ko-KR" sz="14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>
                <a:buAutoNum type="alphaUcPeriod"/>
              </a:pP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단지 샘플 입니다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가맹점의 성격에 맞게 하시면 됩니다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marL="342900" indent="-342900">
                <a:buAutoNum type="alphaUcPeriod"/>
              </a:pPr>
              <a:endParaRPr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>
                <a:buAutoNum type="alphaUcPeriod"/>
              </a:pPr>
              <a:endParaRPr lang="en-US" altLang="ko-KR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/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Q. 1, 2</a:t>
              </a:r>
              <a:r>
                <a:rPr lang="ko-KR" altLang="en-US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등 경품은 당첨이 안되게 하고 싶은데 어떻게 합니까</a:t>
              </a:r>
              <a:r>
                <a:rPr lang="en-US" altLang="ko-KR" sz="14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</a:rPr>
                <a:t>?</a:t>
              </a:r>
            </a:p>
            <a:p>
              <a:pPr marL="342900" indent="-342900"/>
              <a:endParaRPr lang="en-US" altLang="ko-KR" sz="14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/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A. 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1, 2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등 확률을 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0%</a:t>
              </a:r>
              <a:r>
                <a:rPr lang="ko-KR" altLang="en-US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로 설정해주시면 됩니다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endParaRPr lang="ko-KR" altLang="en-US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>
                <a:buAutoNum type="alphaUcPeriod"/>
              </a:pPr>
              <a:endParaRPr lang="ko-KR" altLang="en-US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342900" indent="-342900"/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  </a:t>
              </a:r>
              <a:endParaRPr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571737" y="6143644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문의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1577-1146 / 02-2157-2125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928794" y="2786058"/>
            <a:ext cx="528641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맑은 고딕" pitchFamily="50" charset="-127"/>
                <a:ea typeface="맑은 고딕" pitchFamily="50" charset="-127"/>
              </a:rPr>
              <a:t>감 사 합 니 다</a:t>
            </a:r>
            <a:r>
              <a:rPr lang="en-US" altLang="ko-KR" sz="4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4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테크닉">
  <a:themeElements>
    <a:clrScheme name="테크닉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테크닉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테크닉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75</TotalTime>
  <Words>347</Words>
  <Application>Microsoft Office PowerPoint</Application>
  <PresentationFormat>화면 슬라이드 쇼(4:3)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테크닉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Company>Zerosumgame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Young Master</dc:creator>
  <cp:lastModifiedBy>Young Master</cp:lastModifiedBy>
  <cp:revision>11</cp:revision>
  <dcterms:created xsi:type="dcterms:W3CDTF">2010-04-27T01:43:02Z</dcterms:created>
  <dcterms:modified xsi:type="dcterms:W3CDTF">2010-04-27T02:58:14Z</dcterms:modified>
</cp:coreProperties>
</file>